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4658F-1F8F-4B7B-BEBD-6AD915D13628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0BF64-361C-4FC8-B243-6EED9A08BEF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R%C3%A9action_chimique" TargetMode="External"/><Relationship Id="rId3" Type="http://schemas.openxmlformats.org/officeDocument/2006/relationships/hyperlink" Target="https://fr.wikipedia.org/wiki/Densit%C3%A9_d%27%C3%A9nergie" TargetMode="External"/><Relationship Id="rId7" Type="http://schemas.openxmlformats.org/officeDocument/2006/relationships/hyperlink" Target="https://fr.wikipedia.org/wiki/Hydrog%C3%A8ne" TargetMode="External"/><Relationship Id="rId2" Type="http://schemas.openxmlformats.org/officeDocument/2006/relationships/hyperlink" Target="https://fr.wikipedia.org/wiki/Antimati%C3%A8r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Uranium-235" TargetMode="External"/><Relationship Id="rId5" Type="http://schemas.openxmlformats.org/officeDocument/2006/relationships/hyperlink" Target="https://fr.wikipedia.org/wiki/Energie_nucl%C3%A9aire" TargetMode="External"/><Relationship Id="rId4" Type="http://schemas.openxmlformats.org/officeDocument/2006/relationships/hyperlink" Target="https://fr.wikipedia.org/wiki/Fusion_thermonucl%C3%A9aire" TargetMode="External"/><Relationship Id="rId9" Type="http://schemas.openxmlformats.org/officeDocument/2006/relationships/hyperlink" Target="https://fr.wikipedia.org/wiki/Essence_(hydrocarbure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085975" y="1935480"/>
          <a:ext cx="4972050" cy="2987040"/>
        </p:xfrm>
        <a:graphic>
          <a:graphicData uri="http://schemas.openxmlformats.org/drawingml/2006/table">
            <a:tbl>
              <a:tblPr/>
              <a:tblGrid>
                <a:gridCol w="1609725"/>
                <a:gridCol w="657225"/>
                <a:gridCol w="1000125"/>
                <a:gridCol w="809625"/>
                <a:gridCol w="895350"/>
              </a:tblGrid>
              <a:tr h="34290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none" strike="noStrike" dirty="0">
                          <a:solidFill>
                            <a:srgbClr val="222222"/>
                          </a:solidFill>
                          <a:latin typeface="Arial"/>
                        </a:rPr>
                        <a:t>Matière</a:t>
                      </a:r>
                      <a:endParaRPr lang="fr-FR" dirty="0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Type d'énergie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MJ par kilogramme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MJ par litre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Utilisations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sng" strike="noStrike">
                          <a:solidFill>
                            <a:srgbClr val="0B0080"/>
                          </a:solidFill>
                          <a:latin typeface="Arial"/>
                          <a:hlinkClick r:id="rId2"/>
                        </a:rPr>
                        <a:t>Antimatière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sng" strike="noStrike">
                          <a:solidFill>
                            <a:srgbClr val="0B0080"/>
                          </a:solidFill>
                          <a:latin typeface="Arial"/>
                          <a:hlinkClick r:id="rId2"/>
                        </a:rPr>
                        <a:t>Antimatière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180 000 000 000</a:t>
                      </a:r>
                      <a:r>
                        <a:rPr lang="fr-FR" sz="1000" b="0" i="0" u="sng" strike="noStrike">
                          <a:solidFill>
                            <a:srgbClr val="0B0080"/>
                          </a:solidFill>
                          <a:latin typeface="Arial"/>
                          <a:hlinkClick r:id="rId3"/>
                        </a:rPr>
                        <a:t>1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/>
                        <a:t/>
                      </a:r>
                      <a:br>
                        <a:rPr lang="fr-FR"/>
                      </a:b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Source d'énergie théorique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sng" strike="noStrike">
                          <a:solidFill>
                            <a:srgbClr val="0B0080"/>
                          </a:solidFill>
                          <a:latin typeface="Arial"/>
                          <a:hlinkClick r:id="rId4"/>
                        </a:rPr>
                        <a:t>Fusion thermonucléaire</a:t>
                      </a: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 (Deutérium-Tritium)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sng" strike="noStrike">
                          <a:solidFill>
                            <a:srgbClr val="0B0080"/>
                          </a:solidFill>
                          <a:latin typeface="Arial"/>
                          <a:hlinkClick r:id="rId5"/>
                        </a:rPr>
                        <a:t>Nucléaire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330 000 000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6 368 000 000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Production d'électricité (en développement)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sng" strike="noStrike">
                          <a:solidFill>
                            <a:srgbClr val="0B0080"/>
                          </a:solidFill>
                          <a:latin typeface="Arial"/>
                          <a:hlinkClick r:id="rId6"/>
                        </a:rPr>
                        <a:t>Uranium-235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sng" strike="noStrike">
                          <a:solidFill>
                            <a:srgbClr val="0B0080"/>
                          </a:solidFill>
                          <a:latin typeface="Arial"/>
                          <a:hlinkClick r:id="rId5"/>
                        </a:rPr>
                        <a:t>Nucléaire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 dirty="0">
                          <a:solidFill>
                            <a:srgbClr val="222222"/>
                          </a:solidFill>
                          <a:latin typeface="Arial"/>
                        </a:rPr>
                        <a:t>79 500 000</a:t>
                      </a:r>
                      <a:endParaRPr lang="fr-FR" dirty="0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1 534 000 000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Production d'électricité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sng" strike="noStrike">
                          <a:solidFill>
                            <a:srgbClr val="0B0080"/>
                          </a:solidFill>
                          <a:latin typeface="Arial"/>
                          <a:hlinkClick r:id="rId7"/>
                        </a:rPr>
                        <a:t>Hydrogène</a:t>
                      </a:r>
                      <a:r>
                        <a:rPr lang="fr-FR" sz="1000" b="1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 (comprimé à 700 bars)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sng" strike="noStrike">
                          <a:solidFill>
                            <a:srgbClr val="0B0080"/>
                          </a:solidFill>
                          <a:latin typeface="Arial"/>
                          <a:hlinkClick r:id="rId8"/>
                        </a:rPr>
                        <a:t>Chimique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 dirty="0">
                          <a:solidFill>
                            <a:srgbClr val="222222"/>
                          </a:solidFill>
                          <a:latin typeface="Arial"/>
                        </a:rPr>
                        <a:t>123</a:t>
                      </a:r>
                      <a:endParaRPr lang="fr-FR" dirty="0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5,6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Moteurs de véhicules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1" i="0" u="sng" strike="noStrike">
                          <a:solidFill>
                            <a:srgbClr val="0B0080"/>
                          </a:solidFill>
                          <a:latin typeface="Arial"/>
                          <a:hlinkClick r:id="rId9"/>
                        </a:rPr>
                        <a:t>Essence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Chimique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47,2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>
                          <a:solidFill>
                            <a:srgbClr val="222222"/>
                          </a:solidFill>
                          <a:latin typeface="Arial"/>
                        </a:rPr>
                        <a:t>34</a:t>
                      </a:r>
                      <a:endParaRPr lang="fr-FR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100"/>
                        </a:spcBef>
                        <a:spcAft>
                          <a:spcPts val="1100"/>
                        </a:spcAft>
                      </a:pPr>
                      <a:r>
                        <a:rPr lang="fr-FR" sz="1000" b="0" i="0" u="none" strike="noStrike" dirty="0">
                          <a:solidFill>
                            <a:srgbClr val="222222"/>
                          </a:solidFill>
                          <a:latin typeface="Arial"/>
                        </a:rPr>
                        <a:t>Moteurs de véhicules</a:t>
                      </a:r>
                      <a:endParaRPr lang="fr-FR" dirty="0"/>
                    </a:p>
                  </a:txBody>
                  <a:tcPr marL="50800" marR="50800" marT="25400" marB="25400">
                    <a:lnL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2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69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2</cp:revision>
  <dcterms:created xsi:type="dcterms:W3CDTF">2018-05-23T06:41:48Z</dcterms:created>
  <dcterms:modified xsi:type="dcterms:W3CDTF">2018-05-23T06:55:30Z</dcterms:modified>
</cp:coreProperties>
</file>